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8878" y="3062732"/>
            <a:ext cx="10894242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07461" y="1060965"/>
            <a:ext cx="2912895" cy="34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15647" y="1580177"/>
            <a:ext cx="1366644" cy="295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594715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3645408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565" y="1019555"/>
            <a:ext cx="1102486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pn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jpg"/><Relationship Id="rId12" Type="http://schemas.openxmlformats.org/officeDocument/2006/relationships/image" Target="../media/image3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2482" y="631108"/>
            <a:ext cx="988694" cy="191770"/>
          </a:xfrm>
          <a:custGeom>
            <a:avLst/>
            <a:gdLst/>
            <a:ahLst/>
            <a:cxnLst/>
            <a:rect l="l" t="t" r="r" b="b"/>
            <a:pathLst>
              <a:path w="988694" h="191769">
                <a:moveTo>
                  <a:pt x="43344" y="13016"/>
                </a:moveTo>
                <a:lnTo>
                  <a:pt x="0" y="13016"/>
                </a:lnTo>
                <a:lnTo>
                  <a:pt x="0" y="188953"/>
                </a:lnTo>
                <a:lnTo>
                  <a:pt x="28622" y="188953"/>
                </a:lnTo>
                <a:lnTo>
                  <a:pt x="28622" y="66170"/>
                </a:lnTo>
                <a:lnTo>
                  <a:pt x="27848" y="57468"/>
                </a:lnTo>
                <a:lnTo>
                  <a:pt x="27772" y="48766"/>
                </a:lnTo>
                <a:lnTo>
                  <a:pt x="26892" y="45241"/>
                </a:lnTo>
                <a:lnTo>
                  <a:pt x="55979" y="45241"/>
                </a:lnTo>
                <a:lnTo>
                  <a:pt x="43344" y="13016"/>
                </a:lnTo>
                <a:close/>
              </a:path>
              <a:path w="988694" h="191769">
                <a:moveTo>
                  <a:pt x="55979" y="45241"/>
                </a:moveTo>
                <a:lnTo>
                  <a:pt x="27772" y="45241"/>
                </a:lnTo>
                <a:lnTo>
                  <a:pt x="29502" y="52218"/>
                </a:lnTo>
                <a:lnTo>
                  <a:pt x="31232" y="57468"/>
                </a:lnTo>
                <a:lnTo>
                  <a:pt x="32112" y="60921"/>
                </a:lnTo>
                <a:lnTo>
                  <a:pt x="84137" y="188953"/>
                </a:lnTo>
                <a:lnTo>
                  <a:pt x="104109" y="188953"/>
                </a:lnTo>
                <a:lnTo>
                  <a:pt x="121210" y="146301"/>
                </a:lnTo>
                <a:lnTo>
                  <a:pt x="94519" y="146301"/>
                </a:lnTo>
                <a:lnTo>
                  <a:pt x="93668" y="141047"/>
                </a:lnTo>
                <a:lnTo>
                  <a:pt x="91058" y="133207"/>
                </a:lnTo>
                <a:lnTo>
                  <a:pt x="86718" y="123643"/>
                </a:lnTo>
                <a:lnTo>
                  <a:pt x="55979" y="45241"/>
                </a:lnTo>
                <a:close/>
              </a:path>
              <a:path w="988694" h="191769">
                <a:moveTo>
                  <a:pt x="189126" y="45241"/>
                </a:moveTo>
                <a:lnTo>
                  <a:pt x="160474" y="45241"/>
                </a:lnTo>
                <a:lnTo>
                  <a:pt x="159983" y="54695"/>
                </a:lnTo>
                <a:lnTo>
                  <a:pt x="159730" y="63321"/>
                </a:lnTo>
                <a:lnTo>
                  <a:pt x="159624" y="188953"/>
                </a:lnTo>
                <a:lnTo>
                  <a:pt x="189126" y="188953"/>
                </a:lnTo>
                <a:lnTo>
                  <a:pt x="189126" y="45241"/>
                </a:lnTo>
                <a:close/>
              </a:path>
              <a:path w="988694" h="191769">
                <a:moveTo>
                  <a:pt x="189126" y="13016"/>
                </a:moveTo>
                <a:lnTo>
                  <a:pt x="148362" y="13016"/>
                </a:lnTo>
                <a:lnTo>
                  <a:pt x="103258" y="123643"/>
                </a:lnTo>
                <a:lnTo>
                  <a:pt x="95399" y="146301"/>
                </a:lnTo>
                <a:lnTo>
                  <a:pt x="121210" y="146301"/>
                </a:lnTo>
                <a:lnTo>
                  <a:pt x="156134" y="59197"/>
                </a:lnTo>
                <a:lnTo>
                  <a:pt x="157864" y="56606"/>
                </a:lnTo>
                <a:lnTo>
                  <a:pt x="158744" y="50491"/>
                </a:lnTo>
                <a:lnTo>
                  <a:pt x="160474" y="45241"/>
                </a:lnTo>
                <a:lnTo>
                  <a:pt x="189126" y="45241"/>
                </a:lnTo>
                <a:lnTo>
                  <a:pt x="189126" y="13016"/>
                </a:lnTo>
                <a:close/>
              </a:path>
              <a:path w="988694" h="191769">
                <a:moveTo>
                  <a:pt x="247222" y="62649"/>
                </a:moveTo>
                <a:lnTo>
                  <a:pt x="217778" y="62649"/>
                </a:lnTo>
                <a:lnTo>
                  <a:pt x="217778" y="188953"/>
                </a:lnTo>
                <a:lnTo>
                  <a:pt x="247222" y="188953"/>
                </a:lnTo>
                <a:lnTo>
                  <a:pt x="247222" y="62649"/>
                </a:lnTo>
                <a:close/>
              </a:path>
              <a:path w="988694" h="191769">
                <a:moveTo>
                  <a:pt x="237691" y="9564"/>
                </a:moveTo>
                <a:lnTo>
                  <a:pt x="228160" y="9564"/>
                </a:lnTo>
                <a:lnTo>
                  <a:pt x="223819" y="11291"/>
                </a:lnTo>
                <a:lnTo>
                  <a:pt x="220359" y="14744"/>
                </a:lnTo>
                <a:lnTo>
                  <a:pt x="216898" y="17404"/>
                </a:lnTo>
                <a:lnTo>
                  <a:pt x="215110" y="21722"/>
                </a:lnTo>
                <a:lnTo>
                  <a:pt x="215110" y="31286"/>
                </a:lnTo>
                <a:lnTo>
                  <a:pt x="216898" y="35674"/>
                </a:lnTo>
                <a:lnTo>
                  <a:pt x="220359" y="39126"/>
                </a:lnTo>
                <a:lnTo>
                  <a:pt x="223819" y="41789"/>
                </a:lnTo>
                <a:lnTo>
                  <a:pt x="228160" y="43514"/>
                </a:lnTo>
                <a:lnTo>
                  <a:pt x="237691" y="43514"/>
                </a:lnTo>
                <a:lnTo>
                  <a:pt x="242031" y="41789"/>
                </a:lnTo>
                <a:lnTo>
                  <a:pt x="245492" y="39126"/>
                </a:lnTo>
                <a:lnTo>
                  <a:pt x="248952" y="35674"/>
                </a:lnTo>
                <a:lnTo>
                  <a:pt x="250683" y="31286"/>
                </a:lnTo>
                <a:lnTo>
                  <a:pt x="250683" y="21722"/>
                </a:lnTo>
                <a:lnTo>
                  <a:pt x="248952" y="18270"/>
                </a:lnTo>
                <a:lnTo>
                  <a:pt x="245492" y="14744"/>
                </a:lnTo>
                <a:lnTo>
                  <a:pt x="242031" y="11291"/>
                </a:lnTo>
                <a:lnTo>
                  <a:pt x="237691" y="9564"/>
                </a:lnTo>
                <a:close/>
              </a:path>
              <a:path w="988694" h="191769">
                <a:moveTo>
                  <a:pt x="346140" y="60059"/>
                </a:moveTo>
                <a:lnTo>
                  <a:pt x="334879" y="60059"/>
                </a:lnTo>
                <a:lnTo>
                  <a:pt x="325279" y="60559"/>
                </a:lnTo>
                <a:lnTo>
                  <a:pt x="285621" y="79011"/>
                </a:lnTo>
                <a:lnTo>
                  <a:pt x="268558" y="119221"/>
                </a:lnTo>
                <a:lnTo>
                  <a:pt x="268073" y="128819"/>
                </a:lnTo>
                <a:lnTo>
                  <a:pt x="268558" y="137668"/>
                </a:lnTo>
                <a:lnTo>
                  <a:pt x="285075" y="174045"/>
                </a:lnTo>
                <a:lnTo>
                  <a:pt x="320864" y="191056"/>
                </a:lnTo>
                <a:lnTo>
                  <a:pt x="329688" y="191542"/>
                </a:lnTo>
                <a:lnTo>
                  <a:pt x="339749" y="191056"/>
                </a:lnTo>
                <a:lnTo>
                  <a:pt x="349073" y="189591"/>
                </a:lnTo>
                <a:lnTo>
                  <a:pt x="357583" y="187142"/>
                </a:lnTo>
                <a:lnTo>
                  <a:pt x="365203" y="183702"/>
                </a:lnTo>
                <a:lnTo>
                  <a:pt x="366054" y="182840"/>
                </a:lnTo>
                <a:lnTo>
                  <a:pt x="366054" y="167161"/>
                </a:lnTo>
                <a:lnTo>
                  <a:pt x="335759" y="167161"/>
                </a:lnTo>
                <a:lnTo>
                  <a:pt x="327617" y="166512"/>
                </a:lnTo>
                <a:lnTo>
                  <a:pt x="299091" y="135418"/>
                </a:lnTo>
                <a:lnTo>
                  <a:pt x="298455" y="126232"/>
                </a:lnTo>
                <a:lnTo>
                  <a:pt x="299104" y="117441"/>
                </a:lnTo>
                <a:lnTo>
                  <a:pt x="328468" y="85102"/>
                </a:lnTo>
                <a:lnTo>
                  <a:pt x="336610" y="84441"/>
                </a:lnTo>
                <a:lnTo>
                  <a:pt x="366054" y="84441"/>
                </a:lnTo>
                <a:lnTo>
                  <a:pt x="366054" y="66170"/>
                </a:lnTo>
                <a:lnTo>
                  <a:pt x="365203" y="66170"/>
                </a:lnTo>
                <a:lnTo>
                  <a:pt x="361742" y="64446"/>
                </a:lnTo>
                <a:lnTo>
                  <a:pt x="357402" y="62649"/>
                </a:lnTo>
                <a:lnTo>
                  <a:pt x="351332" y="61784"/>
                </a:lnTo>
                <a:lnTo>
                  <a:pt x="346140" y="60059"/>
                </a:lnTo>
                <a:close/>
              </a:path>
              <a:path w="988694" h="191769">
                <a:moveTo>
                  <a:pt x="366054" y="155865"/>
                </a:moveTo>
                <a:lnTo>
                  <a:pt x="364322" y="156730"/>
                </a:lnTo>
                <a:lnTo>
                  <a:pt x="360012" y="160182"/>
                </a:lnTo>
                <a:lnTo>
                  <a:pt x="355671" y="162843"/>
                </a:lnTo>
                <a:lnTo>
                  <a:pt x="345290" y="166295"/>
                </a:lnTo>
                <a:lnTo>
                  <a:pt x="340100" y="167161"/>
                </a:lnTo>
                <a:lnTo>
                  <a:pt x="366054" y="167161"/>
                </a:lnTo>
                <a:lnTo>
                  <a:pt x="366054" y="155865"/>
                </a:lnTo>
                <a:close/>
              </a:path>
              <a:path w="988694" h="191769">
                <a:moveTo>
                  <a:pt x="366054" y="84441"/>
                </a:moveTo>
                <a:lnTo>
                  <a:pt x="336610" y="84441"/>
                </a:lnTo>
                <a:lnTo>
                  <a:pt x="343744" y="85075"/>
                </a:lnTo>
                <a:lnTo>
                  <a:pt x="350796" y="86931"/>
                </a:lnTo>
                <a:lnTo>
                  <a:pt x="357683" y="89933"/>
                </a:lnTo>
                <a:lnTo>
                  <a:pt x="364322" y="94009"/>
                </a:lnTo>
                <a:lnTo>
                  <a:pt x="366054" y="94871"/>
                </a:lnTo>
                <a:lnTo>
                  <a:pt x="366054" y="84441"/>
                </a:lnTo>
                <a:close/>
              </a:path>
              <a:path w="988694" h="191769">
                <a:moveTo>
                  <a:pt x="417287" y="62649"/>
                </a:moveTo>
                <a:lnTo>
                  <a:pt x="387784" y="62649"/>
                </a:lnTo>
                <a:lnTo>
                  <a:pt x="387784" y="188953"/>
                </a:lnTo>
                <a:lnTo>
                  <a:pt x="417287" y="188953"/>
                </a:lnTo>
                <a:lnTo>
                  <a:pt x="417287" y="124505"/>
                </a:lnTo>
                <a:lnTo>
                  <a:pt x="417775" y="116498"/>
                </a:lnTo>
                <a:lnTo>
                  <a:pt x="436349" y="87030"/>
                </a:lnTo>
                <a:lnTo>
                  <a:pt x="460661" y="87030"/>
                </a:lnTo>
                <a:lnTo>
                  <a:pt x="460661" y="84441"/>
                </a:lnTo>
                <a:lnTo>
                  <a:pt x="417287" y="84441"/>
                </a:lnTo>
                <a:lnTo>
                  <a:pt x="417287" y="62649"/>
                </a:lnTo>
                <a:close/>
              </a:path>
              <a:path w="988694" h="191769">
                <a:moveTo>
                  <a:pt x="460661" y="87030"/>
                </a:moveTo>
                <a:lnTo>
                  <a:pt x="446818" y="87030"/>
                </a:lnTo>
                <a:lnTo>
                  <a:pt x="449399" y="87892"/>
                </a:lnTo>
                <a:lnTo>
                  <a:pt x="452888" y="88828"/>
                </a:lnTo>
                <a:lnTo>
                  <a:pt x="456349" y="89693"/>
                </a:lnTo>
                <a:lnTo>
                  <a:pt x="459810" y="91418"/>
                </a:lnTo>
                <a:lnTo>
                  <a:pt x="460661" y="92280"/>
                </a:lnTo>
                <a:lnTo>
                  <a:pt x="460661" y="87030"/>
                </a:lnTo>
                <a:close/>
              </a:path>
              <a:path w="988694" h="191769">
                <a:moveTo>
                  <a:pt x="458080" y="60921"/>
                </a:moveTo>
                <a:lnTo>
                  <a:pt x="441540" y="60921"/>
                </a:lnTo>
                <a:lnTo>
                  <a:pt x="434618" y="62649"/>
                </a:lnTo>
                <a:lnTo>
                  <a:pt x="429428" y="67899"/>
                </a:lnTo>
                <a:lnTo>
                  <a:pt x="424237" y="72287"/>
                </a:lnTo>
                <a:lnTo>
                  <a:pt x="420777" y="77466"/>
                </a:lnTo>
                <a:lnTo>
                  <a:pt x="418167" y="84441"/>
                </a:lnTo>
                <a:lnTo>
                  <a:pt x="460661" y="84441"/>
                </a:lnTo>
                <a:lnTo>
                  <a:pt x="460661" y="62649"/>
                </a:lnTo>
                <a:lnTo>
                  <a:pt x="458080" y="60921"/>
                </a:lnTo>
                <a:close/>
              </a:path>
              <a:path w="988694" h="191769">
                <a:moveTo>
                  <a:pt x="529226" y="60059"/>
                </a:moveTo>
                <a:lnTo>
                  <a:pt x="489697" y="69981"/>
                </a:lnTo>
                <a:lnTo>
                  <a:pt x="463516" y="112260"/>
                </a:lnTo>
                <a:lnTo>
                  <a:pt x="462391" y="127095"/>
                </a:lnTo>
                <a:lnTo>
                  <a:pt x="463516" y="141323"/>
                </a:lnTo>
                <a:lnTo>
                  <a:pt x="489029" y="181620"/>
                </a:lnTo>
                <a:lnTo>
                  <a:pt x="525765" y="191542"/>
                </a:lnTo>
                <a:lnTo>
                  <a:pt x="540033" y="190397"/>
                </a:lnTo>
                <a:lnTo>
                  <a:pt x="552852" y="186966"/>
                </a:lnTo>
                <a:lnTo>
                  <a:pt x="564049" y="181256"/>
                </a:lnTo>
                <a:lnTo>
                  <a:pt x="573451" y="173272"/>
                </a:lnTo>
                <a:lnTo>
                  <a:pt x="578334" y="167161"/>
                </a:lnTo>
                <a:lnTo>
                  <a:pt x="527496" y="167161"/>
                </a:lnTo>
                <a:lnTo>
                  <a:pt x="519996" y="166512"/>
                </a:lnTo>
                <a:lnTo>
                  <a:pt x="493408" y="135539"/>
                </a:lnTo>
                <a:lnTo>
                  <a:pt x="492832" y="127095"/>
                </a:lnTo>
                <a:lnTo>
                  <a:pt x="492891" y="124505"/>
                </a:lnTo>
                <a:lnTo>
                  <a:pt x="513250" y="87039"/>
                </a:lnTo>
                <a:lnTo>
                  <a:pt x="527496" y="84441"/>
                </a:lnTo>
                <a:lnTo>
                  <a:pt x="580391" y="84441"/>
                </a:lnTo>
                <a:lnTo>
                  <a:pt x="575181" y="77466"/>
                </a:lnTo>
                <a:lnTo>
                  <a:pt x="565926" y="69617"/>
                </a:lnTo>
                <a:lnTo>
                  <a:pt x="555118" y="64203"/>
                </a:lnTo>
                <a:lnTo>
                  <a:pt x="542852" y="61069"/>
                </a:lnTo>
                <a:lnTo>
                  <a:pt x="529226" y="60059"/>
                </a:lnTo>
                <a:close/>
              </a:path>
              <a:path w="988694" h="191769">
                <a:moveTo>
                  <a:pt x="580391" y="84441"/>
                </a:moveTo>
                <a:lnTo>
                  <a:pt x="527496" y="84441"/>
                </a:lnTo>
                <a:lnTo>
                  <a:pt x="534811" y="85089"/>
                </a:lnTo>
                <a:lnTo>
                  <a:pt x="541239" y="87039"/>
                </a:lnTo>
                <a:lnTo>
                  <a:pt x="560413" y="124505"/>
                </a:lnTo>
                <a:lnTo>
                  <a:pt x="560373" y="127095"/>
                </a:lnTo>
                <a:lnTo>
                  <a:pt x="541994" y="164561"/>
                </a:lnTo>
                <a:lnTo>
                  <a:pt x="527496" y="167161"/>
                </a:lnTo>
                <a:lnTo>
                  <a:pt x="578334" y="167161"/>
                </a:lnTo>
                <a:lnTo>
                  <a:pt x="581414" y="163306"/>
                </a:lnTo>
                <a:lnTo>
                  <a:pt x="587094" y="151802"/>
                </a:lnTo>
                <a:lnTo>
                  <a:pt x="590499" y="138842"/>
                </a:lnTo>
                <a:lnTo>
                  <a:pt x="591632" y="124505"/>
                </a:lnTo>
                <a:lnTo>
                  <a:pt x="590526" y="110287"/>
                </a:lnTo>
                <a:lnTo>
                  <a:pt x="587311" y="97721"/>
                </a:lnTo>
                <a:lnTo>
                  <a:pt x="582143" y="86787"/>
                </a:lnTo>
                <a:lnTo>
                  <a:pt x="580391" y="84441"/>
                </a:lnTo>
                <a:close/>
              </a:path>
              <a:path w="988694" h="191769">
                <a:moveTo>
                  <a:pt x="605563" y="155865"/>
                </a:moveTo>
                <a:lnTo>
                  <a:pt x="605563" y="184565"/>
                </a:lnTo>
                <a:lnTo>
                  <a:pt x="606443" y="184565"/>
                </a:lnTo>
                <a:lnTo>
                  <a:pt x="609904" y="187228"/>
                </a:lnTo>
                <a:lnTo>
                  <a:pt x="615974" y="188090"/>
                </a:lnTo>
                <a:lnTo>
                  <a:pt x="622014" y="189818"/>
                </a:lnTo>
                <a:lnTo>
                  <a:pt x="634215" y="191542"/>
                </a:lnTo>
                <a:lnTo>
                  <a:pt x="638555" y="191542"/>
                </a:lnTo>
                <a:lnTo>
                  <a:pt x="649591" y="190894"/>
                </a:lnTo>
                <a:lnTo>
                  <a:pt x="685497" y="168023"/>
                </a:lnTo>
                <a:lnTo>
                  <a:pt x="635094" y="168023"/>
                </a:lnTo>
                <a:lnTo>
                  <a:pt x="629816" y="167161"/>
                </a:lnTo>
                <a:lnTo>
                  <a:pt x="623745" y="165432"/>
                </a:lnTo>
                <a:lnTo>
                  <a:pt x="611633" y="160182"/>
                </a:lnTo>
                <a:lnTo>
                  <a:pt x="607293" y="156730"/>
                </a:lnTo>
                <a:lnTo>
                  <a:pt x="605563" y="155865"/>
                </a:lnTo>
                <a:close/>
              </a:path>
              <a:path w="988694" h="191769">
                <a:moveTo>
                  <a:pt x="662808" y="60059"/>
                </a:moveTo>
                <a:lnTo>
                  <a:pt x="653277" y="60059"/>
                </a:lnTo>
                <a:lnTo>
                  <a:pt x="643354" y="60707"/>
                </a:lnTo>
                <a:lnTo>
                  <a:pt x="608924" y="82796"/>
                </a:lnTo>
                <a:lnTo>
                  <a:pt x="605563" y="98395"/>
                </a:lnTo>
                <a:lnTo>
                  <a:pt x="605563" y="104438"/>
                </a:lnTo>
                <a:lnTo>
                  <a:pt x="606443" y="109688"/>
                </a:lnTo>
                <a:lnTo>
                  <a:pt x="608173" y="114076"/>
                </a:lnTo>
                <a:lnTo>
                  <a:pt x="613363" y="122778"/>
                </a:lnTo>
                <a:lnTo>
                  <a:pt x="617704" y="125368"/>
                </a:lnTo>
                <a:lnTo>
                  <a:pt x="621165" y="128819"/>
                </a:lnTo>
                <a:lnTo>
                  <a:pt x="627206" y="132345"/>
                </a:lnTo>
                <a:lnTo>
                  <a:pt x="635945" y="135798"/>
                </a:lnTo>
                <a:lnTo>
                  <a:pt x="642016" y="138460"/>
                </a:lnTo>
                <a:lnTo>
                  <a:pt x="659318" y="152342"/>
                </a:lnTo>
                <a:lnTo>
                  <a:pt x="659318" y="163705"/>
                </a:lnTo>
                <a:lnTo>
                  <a:pt x="653277" y="168023"/>
                </a:lnTo>
                <a:lnTo>
                  <a:pt x="685497" y="168023"/>
                </a:lnTo>
                <a:lnTo>
                  <a:pt x="688023" y="160529"/>
                </a:lnTo>
                <a:lnTo>
                  <a:pt x="688851" y="152342"/>
                </a:lnTo>
                <a:lnTo>
                  <a:pt x="688851" y="143638"/>
                </a:lnTo>
                <a:lnTo>
                  <a:pt x="656737" y="114938"/>
                </a:lnTo>
                <a:lnTo>
                  <a:pt x="647206" y="111415"/>
                </a:lnTo>
                <a:lnTo>
                  <a:pt x="641136" y="107963"/>
                </a:lnTo>
                <a:lnTo>
                  <a:pt x="639406" y="105374"/>
                </a:lnTo>
                <a:lnTo>
                  <a:pt x="636825" y="103576"/>
                </a:lnTo>
                <a:lnTo>
                  <a:pt x="635094" y="100124"/>
                </a:lnTo>
                <a:lnTo>
                  <a:pt x="635094" y="92280"/>
                </a:lnTo>
                <a:lnTo>
                  <a:pt x="636825" y="89693"/>
                </a:lnTo>
                <a:lnTo>
                  <a:pt x="640286" y="87030"/>
                </a:lnTo>
                <a:lnTo>
                  <a:pt x="642867" y="84441"/>
                </a:lnTo>
                <a:lnTo>
                  <a:pt x="647206" y="83578"/>
                </a:lnTo>
                <a:lnTo>
                  <a:pt x="681929" y="83578"/>
                </a:lnTo>
                <a:lnTo>
                  <a:pt x="681929" y="65308"/>
                </a:lnTo>
                <a:lnTo>
                  <a:pt x="678439" y="63511"/>
                </a:lnTo>
                <a:lnTo>
                  <a:pt x="674129" y="62649"/>
                </a:lnTo>
                <a:lnTo>
                  <a:pt x="668058" y="60921"/>
                </a:lnTo>
                <a:lnTo>
                  <a:pt x="662808" y="60059"/>
                </a:lnTo>
                <a:close/>
              </a:path>
              <a:path w="988694" h="191769">
                <a:moveTo>
                  <a:pt x="681929" y="83578"/>
                </a:moveTo>
                <a:lnTo>
                  <a:pt x="657588" y="83578"/>
                </a:lnTo>
                <a:lnTo>
                  <a:pt x="668058" y="85305"/>
                </a:lnTo>
                <a:lnTo>
                  <a:pt x="673249" y="87030"/>
                </a:lnTo>
                <a:lnTo>
                  <a:pt x="677588" y="89693"/>
                </a:lnTo>
                <a:lnTo>
                  <a:pt x="681049" y="91418"/>
                </a:lnTo>
                <a:lnTo>
                  <a:pt x="681929" y="92280"/>
                </a:lnTo>
                <a:lnTo>
                  <a:pt x="681929" y="83578"/>
                </a:lnTo>
                <a:close/>
              </a:path>
              <a:path w="988694" h="191769">
                <a:moveTo>
                  <a:pt x="767798" y="60059"/>
                </a:moveTo>
                <a:lnTo>
                  <a:pt x="729131" y="69981"/>
                </a:lnTo>
                <a:lnTo>
                  <a:pt x="702975" y="112260"/>
                </a:lnTo>
                <a:lnTo>
                  <a:pt x="701842" y="127095"/>
                </a:lnTo>
                <a:lnTo>
                  <a:pt x="702975" y="141323"/>
                </a:lnTo>
                <a:lnTo>
                  <a:pt x="728488" y="181620"/>
                </a:lnTo>
                <a:lnTo>
                  <a:pt x="765187" y="191542"/>
                </a:lnTo>
                <a:lnTo>
                  <a:pt x="779496" y="190397"/>
                </a:lnTo>
                <a:lnTo>
                  <a:pt x="792321" y="186966"/>
                </a:lnTo>
                <a:lnTo>
                  <a:pt x="803508" y="181256"/>
                </a:lnTo>
                <a:lnTo>
                  <a:pt x="812902" y="173272"/>
                </a:lnTo>
                <a:lnTo>
                  <a:pt x="817716" y="167161"/>
                </a:lnTo>
                <a:lnTo>
                  <a:pt x="766918" y="167161"/>
                </a:lnTo>
                <a:lnTo>
                  <a:pt x="759097" y="166512"/>
                </a:lnTo>
                <a:lnTo>
                  <a:pt x="732859" y="135539"/>
                </a:lnTo>
                <a:lnTo>
                  <a:pt x="732283" y="127095"/>
                </a:lnTo>
                <a:lnTo>
                  <a:pt x="732342" y="124505"/>
                </a:lnTo>
                <a:lnTo>
                  <a:pt x="752408" y="87039"/>
                </a:lnTo>
                <a:lnTo>
                  <a:pt x="766918" y="84441"/>
                </a:lnTo>
                <a:lnTo>
                  <a:pt x="819259" y="84441"/>
                </a:lnTo>
                <a:lnTo>
                  <a:pt x="813751" y="77466"/>
                </a:lnTo>
                <a:lnTo>
                  <a:pt x="805000" y="69617"/>
                </a:lnTo>
                <a:lnTo>
                  <a:pt x="794371" y="64203"/>
                </a:lnTo>
                <a:lnTo>
                  <a:pt x="781943" y="61069"/>
                </a:lnTo>
                <a:lnTo>
                  <a:pt x="767798" y="60059"/>
                </a:lnTo>
                <a:close/>
              </a:path>
              <a:path w="988694" h="191769">
                <a:moveTo>
                  <a:pt x="819259" y="84441"/>
                </a:moveTo>
                <a:lnTo>
                  <a:pt x="766918" y="84441"/>
                </a:lnTo>
                <a:lnTo>
                  <a:pt x="774258" y="85089"/>
                </a:lnTo>
                <a:lnTo>
                  <a:pt x="780712" y="87039"/>
                </a:lnTo>
                <a:lnTo>
                  <a:pt x="799863" y="124505"/>
                </a:lnTo>
                <a:lnTo>
                  <a:pt x="799821" y="127095"/>
                </a:lnTo>
                <a:lnTo>
                  <a:pt x="781031" y="164561"/>
                </a:lnTo>
                <a:lnTo>
                  <a:pt x="766918" y="167161"/>
                </a:lnTo>
                <a:lnTo>
                  <a:pt x="817716" y="167161"/>
                </a:lnTo>
                <a:lnTo>
                  <a:pt x="820753" y="163306"/>
                </a:lnTo>
                <a:lnTo>
                  <a:pt x="826161" y="151802"/>
                </a:lnTo>
                <a:lnTo>
                  <a:pt x="829286" y="138842"/>
                </a:lnTo>
                <a:lnTo>
                  <a:pt x="830292" y="124505"/>
                </a:lnTo>
                <a:lnTo>
                  <a:pt x="829299" y="110287"/>
                </a:lnTo>
                <a:lnTo>
                  <a:pt x="826267" y="97721"/>
                </a:lnTo>
                <a:lnTo>
                  <a:pt x="821112" y="86787"/>
                </a:lnTo>
                <a:lnTo>
                  <a:pt x="819259" y="84441"/>
                </a:lnTo>
                <a:close/>
              </a:path>
              <a:path w="988694" h="191769">
                <a:moveTo>
                  <a:pt x="957804" y="87030"/>
                </a:moveTo>
                <a:lnTo>
                  <a:pt x="928272" y="87030"/>
                </a:lnTo>
                <a:lnTo>
                  <a:pt x="928272" y="151477"/>
                </a:lnTo>
                <a:lnTo>
                  <a:pt x="930571" y="169147"/>
                </a:lnTo>
                <a:lnTo>
                  <a:pt x="937510" y="181652"/>
                </a:lnTo>
                <a:lnTo>
                  <a:pt x="949156" y="189085"/>
                </a:lnTo>
                <a:lnTo>
                  <a:pt x="965575" y="191542"/>
                </a:lnTo>
                <a:lnTo>
                  <a:pt x="973464" y="191542"/>
                </a:lnTo>
                <a:lnTo>
                  <a:pt x="977776" y="190680"/>
                </a:lnTo>
                <a:lnTo>
                  <a:pt x="985576" y="188090"/>
                </a:lnTo>
                <a:lnTo>
                  <a:pt x="987306" y="187228"/>
                </a:lnTo>
                <a:lnTo>
                  <a:pt x="988157" y="187228"/>
                </a:lnTo>
                <a:lnTo>
                  <a:pt x="988157" y="167161"/>
                </a:lnTo>
                <a:lnTo>
                  <a:pt x="969123" y="167161"/>
                </a:lnTo>
                <a:lnTo>
                  <a:pt x="964725" y="165432"/>
                </a:lnTo>
                <a:lnTo>
                  <a:pt x="962115" y="162843"/>
                </a:lnTo>
                <a:lnTo>
                  <a:pt x="959533" y="159317"/>
                </a:lnTo>
                <a:lnTo>
                  <a:pt x="957804" y="154141"/>
                </a:lnTo>
                <a:lnTo>
                  <a:pt x="957804" y="87030"/>
                </a:lnTo>
                <a:close/>
              </a:path>
              <a:path w="988694" h="191769">
                <a:moveTo>
                  <a:pt x="884047" y="87030"/>
                </a:moveTo>
                <a:lnTo>
                  <a:pt x="854516" y="87030"/>
                </a:lnTo>
                <a:lnTo>
                  <a:pt x="854516" y="188953"/>
                </a:lnTo>
                <a:lnTo>
                  <a:pt x="884047" y="188953"/>
                </a:lnTo>
                <a:lnTo>
                  <a:pt x="884047" y="87030"/>
                </a:lnTo>
                <a:close/>
              </a:path>
              <a:path w="988694" h="191769">
                <a:moveTo>
                  <a:pt x="988157" y="162843"/>
                </a:moveTo>
                <a:lnTo>
                  <a:pt x="982966" y="165432"/>
                </a:lnTo>
                <a:lnTo>
                  <a:pt x="977776" y="167161"/>
                </a:lnTo>
                <a:lnTo>
                  <a:pt x="988157" y="167161"/>
                </a:lnTo>
                <a:lnTo>
                  <a:pt x="988157" y="162843"/>
                </a:lnTo>
                <a:close/>
              </a:path>
              <a:path w="988694" h="191769">
                <a:moveTo>
                  <a:pt x="988157" y="62649"/>
                </a:moveTo>
                <a:lnTo>
                  <a:pt x="833753" y="62649"/>
                </a:lnTo>
                <a:lnTo>
                  <a:pt x="833753" y="87030"/>
                </a:lnTo>
                <a:lnTo>
                  <a:pt x="988157" y="87030"/>
                </a:lnTo>
                <a:lnTo>
                  <a:pt x="988157" y="62649"/>
                </a:lnTo>
                <a:close/>
              </a:path>
              <a:path w="988694" h="191769">
                <a:moveTo>
                  <a:pt x="906629" y="0"/>
                </a:moveTo>
                <a:lnTo>
                  <a:pt x="890969" y="0"/>
                </a:lnTo>
                <a:lnTo>
                  <a:pt x="883168" y="2586"/>
                </a:lnTo>
                <a:lnTo>
                  <a:pt x="854516" y="36539"/>
                </a:lnTo>
                <a:lnTo>
                  <a:pt x="854516" y="62649"/>
                </a:lnTo>
                <a:lnTo>
                  <a:pt x="884047" y="62649"/>
                </a:lnTo>
                <a:lnTo>
                  <a:pt x="884047" y="40062"/>
                </a:lnTo>
                <a:lnTo>
                  <a:pt x="885778" y="33949"/>
                </a:lnTo>
                <a:lnTo>
                  <a:pt x="889239" y="30424"/>
                </a:lnTo>
                <a:lnTo>
                  <a:pt x="891849" y="26109"/>
                </a:lnTo>
                <a:lnTo>
                  <a:pt x="897098" y="24381"/>
                </a:lnTo>
                <a:lnTo>
                  <a:pt x="917010" y="24381"/>
                </a:lnTo>
                <a:lnTo>
                  <a:pt x="917010" y="2586"/>
                </a:lnTo>
                <a:lnTo>
                  <a:pt x="916160" y="2586"/>
                </a:lnTo>
                <a:lnTo>
                  <a:pt x="911819" y="862"/>
                </a:lnTo>
                <a:lnTo>
                  <a:pt x="906629" y="0"/>
                </a:lnTo>
                <a:close/>
              </a:path>
              <a:path w="988694" h="191769">
                <a:moveTo>
                  <a:pt x="957804" y="25243"/>
                </a:moveTo>
                <a:lnTo>
                  <a:pt x="956924" y="25243"/>
                </a:lnTo>
                <a:lnTo>
                  <a:pt x="929151" y="33949"/>
                </a:lnTo>
                <a:lnTo>
                  <a:pt x="928272" y="34811"/>
                </a:lnTo>
                <a:lnTo>
                  <a:pt x="928272" y="62649"/>
                </a:lnTo>
                <a:lnTo>
                  <a:pt x="957804" y="62649"/>
                </a:lnTo>
                <a:lnTo>
                  <a:pt x="957804" y="25243"/>
                </a:lnTo>
                <a:close/>
              </a:path>
              <a:path w="988694" h="191769">
                <a:moveTo>
                  <a:pt x="917010" y="24381"/>
                </a:moveTo>
                <a:lnTo>
                  <a:pt x="906629" y="24381"/>
                </a:lnTo>
                <a:lnTo>
                  <a:pt x="910970" y="25243"/>
                </a:lnTo>
                <a:lnTo>
                  <a:pt x="915280" y="27834"/>
                </a:lnTo>
                <a:lnTo>
                  <a:pt x="917010" y="27834"/>
                </a:lnTo>
                <a:lnTo>
                  <a:pt x="917010" y="24381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333" y="585787"/>
            <a:ext cx="291532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8816" y="4191507"/>
            <a:ext cx="4497070" cy="225361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 marR="1257300">
              <a:lnSpc>
                <a:spcPts val="5710"/>
              </a:lnSpc>
              <a:spcBef>
                <a:spcPts val="730"/>
              </a:spcBef>
            </a:pP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5200" spc="-10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os</a:t>
            </a:r>
            <a:r>
              <a:rPr dirty="0" sz="5200" spc="-14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spc="40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400" b="1">
                <a:solidFill>
                  <a:srgbClr val="FFFFFF"/>
                </a:solidFill>
                <a:latin typeface="Segoe UI Semibold"/>
                <a:cs typeface="Segoe UI Semibold"/>
              </a:rPr>
              <a:t>’</a:t>
            </a:r>
            <a:r>
              <a:rPr dirty="0" sz="5200" b="1">
                <a:solidFill>
                  <a:srgbClr val="FFFFFF"/>
                </a:solidFill>
                <a:latin typeface="Segoe UI Semibold"/>
                <a:cs typeface="Segoe UI Semibold"/>
              </a:rPr>
              <a:t>s  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Culture</a:t>
            </a:r>
            <a:endParaRPr sz="5200">
              <a:latin typeface="Segoe UI Semibold"/>
              <a:cs typeface="Segoe UI Semibold"/>
            </a:endParaRPr>
          </a:p>
          <a:p>
            <a:pPr marL="12700">
              <a:lnSpc>
                <a:spcPts val="5490"/>
              </a:lnSpc>
            </a:pPr>
            <a:r>
              <a:rPr dirty="0" sz="5200" spc="-47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b="1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endParaRPr sz="5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0323" y="3726179"/>
            <a:ext cx="1638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r>
              <a:rPr dirty="0" sz="2000" spc="-4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Answer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0323" y="4348988"/>
            <a:ext cx="5172075" cy="22174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This model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answer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designed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illustrate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a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complete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professional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presentation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Microsoft’s 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transformation. </a:t>
            </a:r>
            <a:r>
              <a:rPr dirty="0" sz="1800" spc="-55">
                <a:solidFill>
                  <a:srgbClr val="FFFFFF"/>
                </a:solidFill>
                <a:latin typeface="Segoe UI"/>
                <a:cs typeface="Segoe UI"/>
              </a:rPr>
              <a:t>You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asked to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provide this level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detail.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hope you see the 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content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your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answer represented throughout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presentation.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want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help you develop  your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presentation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skills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and give you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window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into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how we communicate about 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and live</a:t>
            </a:r>
            <a:r>
              <a:rPr dirty="0" sz="18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it.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3335" y="0"/>
            <a:ext cx="759866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2503" y="3307079"/>
            <a:ext cx="1203960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51693" y="35279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850" y="0"/>
                </a:moveTo>
                <a:lnTo>
                  <a:pt x="296327" y="3129"/>
                </a:lnTo>
                <a:lnTo>
                  <a:pt x="251707" y="12246"/>
                </a:lnTo>
                <a:lnTo>
                  <a:pt x="209397" y="26942"/>
                </a:lnTo>
                <a:lnTo>
                  <a:pt x="169807" y="46809"/>
                </a:lnTo>
                <a:lnTo>
                  <a:pt x="133344" y="71437"/>
                </a:lnTo>
                <a:lnTo>
                  <a:pt x="100418" y="100418"/>
                </a:lnTo>
                <a:lnTo>
                  <a:pt x="71437" y="133345"/>
                </a:lnTo>
                <a:lnTo>
                  <a:pt x="46809" y="169807"/>
                </a:lnTo>
                <a:lnTo>
                  <a:pt x="26942" y="209398"/>
                </a:lnTo>
                <a:lnTo>
                  <a:pt x="12246" y="251708"/>
                </a:lnTo>
                <a:lnTo>
                  <a:pt x="3129" y="296328"/>
                </a:lnTo>
                <a:lnTo>
                  <a:pt x="0" y="342851"/>
                </a:lnTo>
                <a:lnTo>
                  <a:pt x="3129" y="389374"/>
                </a:lnTo>
                <a:lnTo>
                  <a:pt x="12246" y="433995"/>
                </a:lnTo>
                <a:lnTo>
                  <a:pt x="26942" y="476305"/>
                </a:lnTo>
                <a:lnTo>
                  <a:pt x="46809" y="515895"/>
                </a:lnTo>
                <a:lnTo>
                  <a:pt x="71437" y="552358"/>
                </a:lnTo>
                <a:lnTo>
                  <a:pt x="100418" y="585284"/>
                </a:lnTo>
                <a:lnTo>
                  <a:pt x="133344" y="614266"/>
                </a:lnTo>
                <a:lnTo>
                  <a:pt x="169807" y="638894"/>
                </a:lnTo>
                <a:lnTo>
                  <a:pt x="209397" y="658760"/>
                </a:lnTo>
                <a:lnTo>
                  <a:pt x="251707" y="673456"/>
                </a:lnTo>
                <a:lnTo>
                  <a:pt x="296327" y="682573"/>
                </a:lnTo>
                <a:lnTo>
                  <a:pt x="342850" y="685703"/>
                </a:lnTo>
                <a:lnTo>
                  <a:pt x="389373" y="682573"/>
                </a:lnTo>
                <a:lnTo>
                  <a:pt x="433994" y="673456"/>
                </a:lnTo>
                <a:lnTo>
                  <a:pt x="476303" y="658760"/>
                </a:lnTo>
                <a:lnTo>
                  <a:pt x="515894" y="638894"/>
                </a:lnTo>
                <a:lnTo>
                  <a:pt x="552357" y="614266"/>
                </a:lnTo>
                <a:lnTo>
                  <a:pt x="585283" y="585284"/>
                </a:lnTo>
                <a:lnTo>
                  <a:pt x="614264" y="552358"/>
                </a:lnTo>
                <a:lnTo>
                  <a:pt x="638892" y="515895"/>
                </a:lnTo>
                <a:lnTo>
                  <a:pt x="658759" y="476305"/>
                </a:lnTo>
                <a:lnTo>
                  <a:pt x="673455" y="433995"/>
                </a:lnTo>
                <a:lnTo>
                  <a:pt x="682572" y="389374"/>
                </a:lnTo>
                <a:lnTo>
                  <a:pt x="685702" y="342851"/>
                </a:lnTo>
                <a:lnTo>
                  <a:pt x="682572" y="296328"/>
                </a:lnTo>
                <a:lnTo>
                  <a:pt x="673455" y="251708"/>
                </a:lnTo>
                <a:lnTo>
                  <a:pt x="658759" y="209398"/>
                </a:lnTo>
                <a:lnTo>
                  <a:pt x="638892" y="169807"/>
                </a:lnTo>
                <a:lnTo>
                  <a:pt x="614264" y="133345"/>
                </a:lnTo>
                <a:lnTo>
                  <a:pt x="585283" y="100418"/>
                </a:lnTo>
                <a:lnTo>
                  <a:pt x="552357" y="71437"/>
                </a:lnTo>
                <a:lnTo>
                  <a:pt x="515894" y="46809"/>
                </a:lnTo>
                <a:lnTo>
                  <a:pt x="476303" y="26942"/>
                </a:lnTo>
                <a:lnTo>
                  <a:pt x="433994" y="12246"/>
                </a:lnTo>
                <a:lnTo>
                  <a:pt x="389373" y="3129"/>
                </a:lnTo>
                <a:lnTo>
                  <a:pt x="342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66196" y="387080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698" y="1"/>
                </a:lnTo>
              </a:path>
            </a:pathLst>
          </a:custGeom>
          <a:ln w="31750">
            <a:solidFill>
              <a:srgbClr val="0078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03779" y="3749590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5" h="242570">
                <a:moveTo>
                  <a:pt x="0" y="0"/>
                </a:moveTo>
                <a:lnTo>
                  <a:pt x="121217" y="121216"/>
                </a:lnTo>
                <a:lnTo>
                  <a:pt x="0" y="242433"/>
                </a:lnTo>
              </a:path>
            </a:pathLst>
          </a:custGeom>
          <a:ln w="31750">
            <a:solidFill>
              <a:srgbClr val="0078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9789" y="3734592"/>
            <a:ext cx="2510113" cy="229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5799" y="4253553"/>
            <a:ext cx="1901446" cy="23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5799" y="3212354"/>
            <a:ext cx="2584716" cy="229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23657" y="387080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698" y="1"/>
                </a:lnTo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61240" y="3749590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4" h="242570">
                <a:moveTo>
                  <a:pt x="0" y="0"/>
                </a:moveTo>
                <a:lnTo>
                  <a:pt x="121217" y="121216"/>
                </a:lnTo>
                <a:lnTo>
                  <a:pt x="0" y="242433"/>
                </a:lnTo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83160" y="3731318"/>
            <a:ext cx="2353839" cy="232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 rot="21540000">
            <a:off x="560250" y="1304055"/>
            <a:ext cx="2925866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45" b="1">
                <a:solidFill>
                  <a:srgbClr val="0078D4"/>
                </a:solidFill>
                <a:latin typeface="Segoe UI Semibold"/>
                <a:cs typeface="Segoe UI Semibold"/>
              </a:rPr>
              <a:t>Growth</a:t>
            </a:r>
            <a:r>
              <a:rPr dirty="0" sz="3200" spc="-19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3200" spc="-45" b="1">
                <a:solidFill>
                  <a:srgbClr val="0078D4"/>
                </a:solidFill>
                <a:latin typeface="Segoe UI Semibold"/>
                <a:cs typeface="Segoe UI Semibold"/>
              </a:rPr>
              <a:t>Mindset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4544" y="2178273"/>
            <a:ext cx="62879" cy="62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6654" y="2107952"/>
            <a:ext cx="3148672" cy="250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4513" y="2415480"/>
            <a:ext cx="3264727" cy="2477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1785" y="2778323"/>
            <a:ext cx="223713" cy="1329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68326" y="379476"/>
            <a:ext cx="10796270" cy="533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299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identified four attributes that allow growth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flourish and vice versa. Obsessing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over  what matters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customers, becoming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more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diverse and inclusive in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everything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do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create,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operating 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one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 instead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multiple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siloed  businesses and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lastly,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the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lives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other,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customers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world  around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us.</a:t>
            </a:r>
            <a:endParaRPr sz="2000">
              <a:latin typeface="Segoe UI"/>
              <a:cs typeface="Segoe UI"/>
            </a:endParaRPr>
          </a:p>
          <a:p>
            <a:pPr algn="just" marL="355600" marR="7830820" indent="-3429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This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means anyone can 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change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learn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dirty="0" sz="20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grow</a:t>
            </a:r>
            <a:endParaRPr sz="2000">
              <a:latin typeface="Segoe UI"/>
              <a:cs typeface="Segoe UI"/>
            </a:endParaRPr>
          </a:p>
          <a:p>
            <a:pPr algn="just" marL="355600" marR="789622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believe potential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is  </a:t>
            </a:r>
            <a:r>
              <a:rPr dirty="0" sz="2000" spc="5">
                <a:solidFill>
                  <a:srgbClr val="1A1A1A"/>
                </a:solidFill>
                <a:latin typeface="Segoe UI"/>
                <a:cs typeface="Segoe UI"/>
              </a:rPr>
              <a:t>nurtured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not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pre- 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determined</a:t>
            </a:r>
            <a:endParaRPr sz="2000">
              <a:latin typeface="Segoe UI"/>
              <a:cs typeface="Segoe UI"/>
            </a:endParaRPr>
          </a:p>
          <a:p>
            <a:pPr algn="just" marL="355600" marR="7103109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should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always be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learning  and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curious</a:t>
            </a:r>
            <a:endParaRPr sz="2000">
              <a:latin typeface="Segoe UI"/>
              <a:cs typeface="Segoe UI"/>
            </a:endParaRPr>
          </a:p>
          <a:p>
            <a:pPr algn="just" marL="355600" marR="715962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should </a:t>
            </a:r>
            <a:r>
              <a:rPr dirty="0" sz="2000" spc="25">
                <a:solidFill>
                  <a:srgbClr val="1A1A1A"/>
                </a:solidFill>
                <a:latin typeface="Segoe UI"/>
                <a:cs typeface="Segoe UI"/>
              </a:rPr>
              <a:t>try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things and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not 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be afraid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dirty="0" sz="2000" spc="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fail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454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517391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5" y="305307"/>
            <a:ext cx="6801484" cy="188213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4500"/>
              </a:lnSpc>
              <a:spcBef>
                <a:spcPts val="204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fundamentally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believe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culture founded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growth  mindset.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starts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with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belief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everyone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can grow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develop;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 potential is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nurtured, not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pre-determined; and that anyone can change 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their mindset.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always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learning and insatiably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curious.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willing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lean in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uncertainty,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take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risks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move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quickly  when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make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mistakes, recognizing failure happens along the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way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mastery.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open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ideas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others,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where the success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others does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not diminish our</a:t>
            </a:r>
            <a:r>
              <a:rPr dirty="0" sz="1600" spc="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own.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7239" y="3075940"/>
            <a:ext cx="2182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Knower,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genius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oriented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27239" y="3901948"/>
            <a:ext cx="250698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Fixed mindset,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ignore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input,  focus on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own</a:t>
            </a:r>
            <a:r>
              <a:rPr dirty="0" sz="1600" spc="-4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4962652"/>
            <a:ext cx="2075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Cannot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risk,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cannot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fail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7239" y="5791708"/>
            <a:ext cx="208153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Limit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feedback,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stay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 track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790499" y="2960115"/>
            <a:ext cx="247840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Learners, always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improving,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developing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value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90499" y="3786123"/>
            <a:ext cx="300736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Embrace challenge, persist  against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setbacks, value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of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others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90499" y="4846828"/>
            <a:ext cx="265684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Celebrate risks, small and  large,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failure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leads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mastery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90499" y="5791708"/>
            <a:ext cx="1901189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Give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&amp;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get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feedback,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reflection,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iteration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 rot="21540000">
            <a:off x="560251" y="1304055"/>
            <a:ext cx="2925866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Growth</a:t>
            </a:r>
            <a:r>
              <a:rPr dirty="0" sz="3200" spc="-195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8326" y="2031491"/>
            <a:ext cx="3751579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It’s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rare to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meeting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take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place,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day,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or a week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go by  where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– learning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over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knowing – doesn’t come up.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started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 phrase,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anchored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a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psychological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model, and has  turned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into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way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interacting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and doing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business.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1656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2" y="0"/>
            <a:ext cx="4591685" cy="6858000"/>
          </a:xfrm>
          <a:custGeom>
            <a:avLst/>
            <a:gdLst/>
            <a:ahLst/>
            <a:cxnLst/>
            <a:rect l="l" t="t" r="r" b="b"/>
            <a:pathLst>
              <a:path w="4591685" h="6858000">
                <a:moveTo>
                  <a:pt x="0" y="6857998"/>
                </a:moveTo>
                <a:lnTo>
                  <a:pt x="4591655" y="6857998"/>
                </a:lnTo>
                <a:lnTo>
                  <a:pt x="4591655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010A07">
              <a:alpha val="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5" y="305307"/>
            <a:ext cx="6678930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 learn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about our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customers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their businesses</a:t>
            </a:r>
            <a:r>
              <a:rPr dirty="0" sz="1600" spc="12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with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ts val="1800"/>
              </a:lnSpc>
              <a:spcBef>
                <a:spcPts val="100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beginner’s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mind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then bring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solutions that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meet their needs.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insatiable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in our desire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learn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from the outside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bring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it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into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Microsoft,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while still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innovating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surprise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delight our</a:t>
            </a:r>
            <a:r>
              <a:rPr dirty="0" sz="1600" spc="14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users.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011424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27239" y="3075940"/>
            <a:ext cx="14649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Internally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driven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27239" y="4017772"/>
            <a:ext cx="12249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Feature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focus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7239" y="4846828"/>
            <a:ext cx="209867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feedback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60"/>
              </a:lnSpc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developed</a:t>
            </a:r>
            <a:r>
              <a:rPr dirty="0" sz="16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products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239" y="5791708"/>
            <a:ext cx="21666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Decision drivers: project  plans, politics,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intuition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9" y="3075940"/>
            <a:ext cx="25438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outcomes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499" y="4017772"/>
            <a:ext cx="23945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Deliver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solutions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90499" y="4731004"/>
            <a:ext cx="283083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Active listeners, using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 feedback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early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and often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throughout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lifecycle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0499" y="5791708"/>
            <a:ext cx="237299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Decision drivers: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input, data,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behavior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 rot="21540000">
            <a:off x="546705" y="2557831"/>
            <a:ext cx="1776222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r>
              <a:rPr dirty="0" sz="3200" spc="-65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er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 rot="21540000">
            <a:off x="554088" y="3055448"/>
            <a:ext cx="1687953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bs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ss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ed</a:t>
            </a:r>
            <a:endParaRPr sz="3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4547" cy="6857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" y="0"/>
            <a:ext cx="4596385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3" y="304800"/>
            <a:ext cx="6523355" cy="178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 world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diverse.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serve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on the</a:t>
            </a:r>
            <a:r>
              <a:rPr dirty="0" sz="1700" spc="27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</a:t>
            </a:r>
            <a:endParaRPr sz="1700">
              <a:latin typeface="Segoe UI Semilight"/>
              <a:cs typeface="Segoe UI Semilight"/>
            </a:endParaRPr>
          </a:p>
          <a:p>
            <a:pPr marL="12700" marR="5080">
              <a:lnSpc>
                <a:spcPct val="95600"/>
              </a:lnSpc>
              <a:spcBef>
                <a:spcPts val="75"/>
              </a:spcBef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by representing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open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learning 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own biases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changing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behaviors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so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tap into the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collective power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at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don’t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just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value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differences,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seek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them out,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invite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them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in.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result,  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ideas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better,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products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 and our</a:t>
            </a:r>
            <a:r>
              <a:rPr dirty="0" sz="1700" spc="28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customers</a:t>
            </a:r>
            <a:endParaRPr sz="1700">
              <a:latin typeface="Segoe UI Semilight"/>
              <a:cs typeface="Segoe UI Semilight"/>
            </a:endParaRPr>
          </a:p>
          <a:p>
            <a:pPr marL="12700">
              <a:lnSpc>
                <a:spcPts val="1989"/>
              </a:lnSpc>
            </a:pP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</a:t>
            </a:r>
            <a:r>
              <a:rPr dirty="0" sz="1700" spc="7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served.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4008628"/>
            <a:ext cx="23983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Acknowledging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differences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229425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View diversity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</a:t>
            </a:r>
            <a:r>
              <a:rPr dirty="0" sz="1600" spc="-14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narrow  conversation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5895340"/>
            <a:ext cx="1903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an</a:t>
            </a:r>
            <a:r>
              <a:rPr dirty="0" sz="1600" spc="-1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activity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2950971"/>
            <a:ext cx="21786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Celebrating and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accountable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4008628"/>
            <a:ext cx="2547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enable</a:t>
            </a:r>
            <a:r>
              <a:rPr dirty="0" sz="1600" spc="-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differences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500" y="4837684"/>
            <a:ext cx="2066289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Inclusive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behaviors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attitudes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are</a:t>
            </a:r>
            <a:r>
              <a:rPr dirty="0" sz="1600" spc="-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499" y="5669788"/>
            <a:ext cx="258953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 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Inclusion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commitment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- a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key</a:t>
            </a:r>
            <a:r>
              <a:rPr dirty="0" sz="1600" spc="-114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business 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priority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927239" y="3063747"/>
            <a:ext cx="1583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Aware </a:t>
            </a:r>
            <a:r>
              <a:rPr dirty="0" sz="1600" spc="-3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21540000">
            <a:off x="535545" y="2504307"/>
            <a:ext cx="1562539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3600" spc="-80" b="1">
                <a:solidFill>
                  <a:srgbClr val="FFFFFF"/>
                </a:solidFill>
                <a:latin typeface="Segoe UI Semibold"/>
                <a:cs typeface="Segoe UI Semibold"/>
              </a:rPr>
              <a:t>v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600" spc="-25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 rot="21540000">
            <a:off x="555468" y="3043944"/>
            <a:ext cx="222427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&amp;</a:t>
            </a:r>
            <a:r>
              <a:rPr dirty="0" sz="3600" spc="-165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Inclusive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459454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5463" y="304800"/>
            <a:ext cx="6417945" cy="128778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6800"/>
              </a:lnSpc>
              <a:spcBef>
                <a:spcPts val="165"/>
              </a:spcBef>
            </a:pP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family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individuals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united by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single,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shared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mission.  </a:t>
            </a:r>
            <a:r>
              <a:rPr dirty="0" sz="1700" spc="-15" b="0">
                <a:solidFill>
                  <a:srgbClr val="1A1A1A"/>
                </a:solidFill>
                <a:latin typeface="Segoe UI Semilight"/>
                <a:cs typeface="Segoe UI Semilight"/>
              </a:rPr>
              <a:t>It’s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ability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work together that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makes our dreams believable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and,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ultimately,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achievable.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build 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ideas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others and  collaborate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across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boundaries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bring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the best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customers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one.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proud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part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team</a:t>
            </a:r>
            <a:r>
              <a:rPr dirty="0" sz="1700" spc="31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239" y="2950971"/>
            <a:ext cx="15875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company </a:t>
            </a:r>
            <a:r>
              <a:rPr dirty="0" sz="1600" spc="-30">
                <a:solidFill>
                  <a:srgbClr val="1A1A1A"/>
                </a:solidFill>
                <a:latin typeface="Segoe UI"/>
                <a:cs typeface="Segoe UI"/>
              </a:rPr>
              <a:t>of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companies,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siloed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3895852"/>
            <a:ext cx="21024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Information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power</a:t>
            </a:r>
            <a:r>
              <a:rPr dirty="0" sz="1600" spc="-12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hold</a:t>
            </a: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closely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287655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individual contributions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internal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competition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5895340"/>
            <a:ext cx="2282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optimize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our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team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2950971"/>
            <a:ext cx="224599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Connected, working  together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shared</a:t>
            </a:r>
            <a:r>
              <a:rPr dirty="0" sz="16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goals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3895852"/>
            <a:ext cx="25908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Information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powerful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transparent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share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openly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8" y="4837684"/>
            <a:ext cx="28575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contributions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to and with  others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are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better</a:t>
            </a:r>
            <a:r>
              <a:rPr dirty="0" sz="1600" spc="-1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together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502" y="5895340"/>
            <a:ext cx="28327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optimize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Team</a:t>
            </a:r>
            <a:r>
              <a:rPr dirty="0" sz="16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Microsoft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 rot="21540000">
            <a:off x="511842" y="2509985"/>
            <a:ext cx="959804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On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 rot="21540000">
            <a:off x="552643" y="3046023"/>
            <a:ext cx="1991837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Mi</a:t>
            </a:r>
            <a:r>
              <a:rPr dirty="0" sz="3600" spc="-6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600" spc="-8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3600" spc="-11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600" spc="15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"/>
            <a:ext cx="4589252" cy="685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47247" y="249935"/>
            <a:ext cx="6289040" cy="15284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23495">
              <a:lnSpc>
                <a:spcPct val="95300"/>
              </a:lnSpc>
              <a:spcBef>
                <a:spcPts val="195"/>
              </a:spcBef>
            </a:pP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do all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this, 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achieve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mission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empower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every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person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 organization 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planet. Beyond that,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make 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difference and find deep meaning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30" b="0">
                <a:solidFill>
                  <a:srgbClr val="1A1A1A"/>
                </a:solidFill>
                <a:latin typeface="Segoe UI Semilight"/>
                <a:cs typeface="Segoe UI Semilight"/>
              </a:rPr>
              <a:t>work.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stand</a:t>
            </a:r>
            <a:r>
              <a:rPr dirty="0" sz="1700" spc="28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endParaRPr sz="1700">
              <a:latin typeface="Segoe UI Semilight"/>
              <a:cs typeface="Segoe UI Semilight"/>
            </a:endParaRPr>
          </a:p>
          <a:p>
            <a:pPr marL="12700" marR="5080">
              <a:lnSpc>
                <a:spcPts val="2020"/>
              </a:lnSpc>
              <a:spcBef>
                <a:spcPts val="35"/>
              </a:spcBef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awe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what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humans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dare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achieve and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motivated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every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day 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empower others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do more and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more</a:t>
            </a:r>
            <a:r>
              <a:rPr dirty="0" sz="1700" spc="27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through</a:t>
            </a:r>
            <a:endParaRPr sz="1700">
              <a:latin typeface="Segoe UI Semilight"/>
              <a:cs typeface="Segoe UI Semilight"/>
            </a:endParaRPr>
          </a:p>
          <a:p>
            <a:pPr marL="12700">
              <a:lnSpc>
                <a:spcPts val="1830"/>
              </a:lnSpc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dirty="0" sz="1700" spc="8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innovation.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239" y="3063747"/>
            <a:ext cx="1366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Incrementalism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4008628"/>
            <a:ext cx="11722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activity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18110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Decision</a:t>
            </a:r>
            <a:r>
              <a:rPr dirty="0" sz="1600" spc="-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complexity,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hierarchy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oriented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40" y="5782564"/>
            <a:ext cx="19754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Microsoft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changes</a:t>
            </a:r>
            <a:r>
              <a:rPr dirty="0" sz="1600" spc="-13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the  world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3063747"/>
            <a:ext cx="13423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Bold</a:t>
            </a:r>
            <a:r>
              <a:rPr dirty="0" sz="1600" spc="-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ambitions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3895852"/>
            <a:ext cx="256921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purpose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impact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achievement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dirty="0" sz="16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effect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8" y="4837684"/>
            <a:ext cx="173355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Simplicity,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clarity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empowerment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500" y="5782564"/>
            <a:ext cx="19380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change the</a:t>
            </a:r>
            <a:r>
              <a:rPr dirty="0" sz="1600" spc="-1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world,  together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0"/>
            <a:ext cx="3645408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21540000">
            <a:off x="542369" y="1013484"/>
            <a:ext cx="193872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Making</a:t>
            </a:r>
            <a:r>
              <a:rPr dirty="0" sz="3600" spc="-190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 rot="21540000">
            <a:off x="553790" y="1557809"/>
            <a:ext cx="2079702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iff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600" spc="-75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dirty="0" sz="3600" spc="-6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8326" y="2421635"/>
            <a:ext cx="3732529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isn’t just a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result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 outcome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culture. 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believe each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can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improve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 by applying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discovering our purpose and  working on things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dirty="0" sz="20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ladder-up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something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larger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than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ourselves.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truly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believe we  have an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opportunity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change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world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live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76544" y="0"/>
            <a:ext cx="631240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3848" y="1340215"/>
            <a:ext cx="2427403" cy="411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3545204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5" b="1">
                <a:solidFill>
                  <a:srgbClr val="0078D4"/>
                </a:solidFill>
                <a:latin typeface="Segoe UI Semibold"/>
                <a:cs typeface="Segoe UI Semibold"/>
              </a:rPr>
              <a:t>Make </a:t>
            </a: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it</a:t>
            </a:r>
            <a:r>
              <a:rPr dirty="0" sz="5200" spc="-9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15" b="1">
                <a:solidFill>
                  <a:srgbClr val="0078D4"/>
                </a:solidFill>
                <a:latin typeface="Segoe UI Semibold"/>
                <a:cs typeface="Segoe UI Semibold"/>
              </a:rPr>
              <a:t>real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5118" y="356079"/>
            <a:ext cx="2985135" cy="1589405"/>
          </a:xfrm>
          <a:prstGeom prst="rect"/>
        </p:spPr>
        <p:txBody>
          <a:bodyPr wrap="square" lIns="0" tIns="120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Create</a:t>
            </a:r>
            <a:r>
              <a:rPr dirty="0" sz="2900" spc="45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clarity</a:t>
            </a:r>
            <a:endParaRPr sz="2900">
              <a:latin typeface="Segoe UI Semibold"/>
              <a:cs typeface="Segoe UI Semibold"/>
            </a:endParaRPr>
          </a:p>
          <a:p>
            <a:pPr marL="12700" marR="5080">
              <a:lnSpc>
                <a:spcPct val="122800"/>
              </a:lnSpc>
              <a:spcBef>
                <a:spcPts val="30"/>
              </a:spcBef>
            </a:pPr>
            <a:r>
              <a:rPr dirty="0" sz="1800">
                <a:solidFill>
                  <a:srgbClr val="0D0D0D"/>
                </a:solidFill>
              </a:rPr>
              <a:t>Synthesize the </a:t>
            </a:r>
            <a:r>
              <a:rPr dirty="0" sz="1800" spc="5">
                <a:solidFill>
                  <a:srgbClr val="0D0D0D"/>
                </a:solidFill>
              </a:rPr>
              <a:t>complex  </a:t>
            </a:r>
            <a:r>
              <a:rPr dirty="0" sz="1800">
                <a:solidFill>
                  <a:srgbClr val="0D0D0D"/>
                </a:solidFill>
              </a:rPr>
              <a:t>Ensure shared </a:t>
            </a:r>
            <a:r>
              <a:rPr dirty="0" sz="1800" spc="5">
                <a:solidFill>
                  <a:srgbClr val="0D0D0D"/>
                </a:solidFill>
              </a:rPr>
              <a:t>understanding  </a:t>
            </a:r>
            <a:r>
              <a:rPr dirty="0" sz="1800">
                <a:solidFill>
                  <a:srgbClr val="0D0D0D"/>
                </a:solidFill>
              </a:rPr>
              <a:t>Define a </a:t>
            </a:r>
            <a:r>
              <a:rPr dirty="0" sz="1800" spc="5">
                <a:solidFill>
                  <a:srgbClr val="0D0D0D"/>
                </a:solidFill>
              </a:rPr>
              <a:t>course </a:t>
            </a:r>
            <a:r>
              <a:rPr dirty="0" sz="1800" spc="-15">
                <a:solidFill>
                  <a:srgbClr val="0D0D0D"/>
                </a:solidFill>
              </a:rPr>
              <a:t>of</a:t>
            </a:r>
            <a:r>
              <a:rPr dirty="0" sz="1800" spc="5">
                <a:solidFill>
                  <a:srgbClr val="0D0D0D"/>
                </a:solidFill>
              </a:rPr>
              <a:t> action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5078342" y="2284761"/>
            <a:ext cx="6869430" cy="0"/>
          </a:xfrm>
          <a:custGeom>
            <a:avLst/>
            <a:gdLst/>
            <a:ahLst/>
            <a:cxnLst/>
            <a:rect l="l" t="t" r="r" b="b"/>
            <a:pathLst>
              <a:path w="6869430" h="0">
                <a:moveTo>
                  <a:pt x="0" y="0"/>
                </a:moveTo>
                <a:lnTo>
                  <a:pt x="6869321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4113" y="4403721"/>
            <a:ext cx="6869430" cy="0"/>
          </a:xfrm>
          <a:custGeom>
            <a:avLst/>
            <a:gdLst/>
            <a:ahLst/>
            <a:cxnLst/>
            <a:rect l="l" t="t" r="r" b="b"/>
            <a:pathLst>
              <a:path w="6869430" h="0">
                <a:moveTo>
                  <a:pt x="0" y="0"/>
                </a:moveTo>
                <a:lnTo>
                  <a:pt x="6869321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30889" y="2477487"/>
            <a:ext cx="6157595" cy="3707765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Generate</a:t>
            </a:r>
            <a:r>
              <a:rPr dirty="0" sz="2900" spc="50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energy</a:t>
            </a: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Inspire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optimism, </a:t>
            </a: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creativity,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and</a:t>
            </a:r>
            <a:r>
              <a:rPr dirty="0" sz="1800" spc="40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growth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ts val="2690"/>
              </a:lnSpc>
              <a:spcBef>
                <a:spcPts val="80"/>
              </a:spcBef>
            </a:pP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Create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an environment where </a:t>
            </a:r>
            <a:r>
              <a:rPr dirty="0" sz="1800" spc="10">
                <a:solidFill>
                  <a:srgbClr val="0D0D0D"/>
                </a:solidFill>
                <a:latin typeface="Segoe UI"/>
                <a:cs typeface="Segoe UI"/>
              </a:rPr>
              <a:t>everyone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does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their best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work 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Build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organizations that </a:t>
            </a: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are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stronger tomorrow than</a:t>
            </a:r>
            <a:r>
              <a:rPr dirty="0" sz="1800" spc="9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today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</a:pP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Deliver</a:t>
            </a:r>
            <a:r>
              <a:rPr dirty="0" sz="2900" spc="40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success</a:t>
            </a:r>
            <a:endParaRPr sz="2900">
              <a:latin typeface="Segoe UI Semibold"/>
              <a:cs typeface="Segoe UI Semibold"/>
            </a:endParaRPr>
          </a:p>
          <a:p>
            <a:pPr marL="26670">
              <a:lnSpc>
                <a:spcPct val="100000"/>
              </a:lnSpc>
              <a:spcBef>
                <a:spcPts val="525"/>
              </a:spcBef>
            </a:pP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Drive innovation that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people</a:t>
            </a:r>
            <a:r>
              <a:rPr dirty="0" sz="1800" spc="2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love</a:t>
            </a:r>
            <a:endParaRPr sz="1800">
              <a:latin typeface="Segoe UI"/>
              <a:cs typeface="Segoe UI"/>
            </a:endParaRPr>
          </a:p>
          <a:p>
            <a:pPr marL="26670" marR="2202180">
              <a:lnSpc>
                <a:spcPts val="2710"/>
              </a:lnSpc>
              <a:spcBef>
                <a:spcPts val="65"/>
              </a:spcBef>
            </a:pP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Be </a:t>
            </a:r>
            <a:r>
              <a:rPr dirty="0" sz="1800" spc="10">
                <a:solidFill>
                  <a:srgbClr val="0D0D0D"/>
                </a:solidFill>
                <a:latin typeface="Segoe UI"/>
                <a:cs typeface="Segoe UI"/>
              </a:rPr>
              <a:t>boundary-less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in seeking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solutions  </a:t>
            </a:r>
            <a:r>
              <a:rPr dirty="0" sz="1800" spc="-15">
                <a:solidFill>
                  <a:srgbClr val="0D0D0D"/>
                </a:solidFill>
                <a:latin typeface="Segoe UI"/>
                <a:cs typeface="Segoe UI"/>
              </a:rPr>
              <a:t>Tenaciously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pursue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the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right</a:t>
            </a:r>
            <a:r>
              <a:rPr dirty="0" sz="1800" spc="4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outcomes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546950" y="1010056"/>
            <a:ext cx="2321932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ea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dirty="0" sz="3600" spc="-25" b="1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553821" y="1557786"/>
            <a:ext cx="208218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dirty="0" sz="3600" spc="-30" b="1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nc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le</a:t>
            </a: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326" y="2421635"/>
            <a:ext cx="369824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starts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top,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but it  shouldn’t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stay there. As you’ve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seen –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started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top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with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leader-led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effort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isn’t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self-sustaining.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can’t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depend on a single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person.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24154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Leadership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matters.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don’t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leaders who hold our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values,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won’t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get </a:t>
            </a:r>
            <a:r>
              <a:rPr dirty="0" sz="2000" spc="15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Segoe UI"/>
                <a:cs typeface="Segoe UI"/>
              </a:rPr>
              <a:t>far.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0"/>
            <a:ext cx="6096000" cy="683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37207"/>
            <a:ext cx="2256804" cy="414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2947035" cy="1607820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325"/>
              </a:spcBef>
            </a:pPr>
            <a:r>
              <a:rPr dirty="0" sz="52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</a:t>
            </a:r>
            <a:r>
              <a:rPr dirty="0" sz="5200" spc="-8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in  </a:t>
            </a: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action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345" y="0"/>
            <a:ext cx="6105654" cy="6856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973" y="1260347"/>
            <a:ext cx="4809490" cy="4117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  <a:tabLst>
                <a:tab pos="3983354" algn="l"/>
              </a:tabLst>
            </a:pP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“I always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say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this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any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student  who is joining Microsoft or  looking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 join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Microsoft.	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I say 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them, </a:t>
            </a:r>
            <a:r>
              <a:rPr dirty="0" sz="2600" spc="15" b="1">
                <a:solidFill>
                  <a:srgbClr val="1A1A1A"/>
                </a:solidFill>
                <a:latin typeface="Segoe UI Semibold"/>
                <a:cs typeface="Segoe UI Semibold"/>
              </a:rPr>
              <a:t>look,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if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you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want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be  cool go look for someplace 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else.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But if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you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want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join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a 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company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that is committed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making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others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cool, join  </a:t>
            </a:r>
            <a:r>
              <a:rPr dirty="0" sz="2600" spc="-30" b="1">
                <a:solidFill>
                  <a:srgbClr val="1A1A1A"/>
                </a:solidFill>
                <a:latin typeface="Segoe UI Semibold"/>
                <a:cs typeface="Segoe UI Semibold"/>
              </a:rPr>
              <a:t>Microsoft.”</a:t>
            </a:r>
            <a:endParaRPr sz="2600">
              <a:latin typeface="Segoe UI Semibold"/>
              <a:cs typeface="Segoe UI Semibold"/>
            </a:endParaRPr>
          </a:p>
          <a:p>
            <a:pPr algn="r" marR="83820">
              <a:lnSpc>
                <a:spcPct val="100000"/>
              </a:lnSpc>
              <a:spcBef>
                <a:spcPts val="2200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–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Satya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Nadella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0" y="0"/>
            <a:ext cx="6858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64032"/>
            <a:ext cx="2191219" cy="38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2813685" cy="1607820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325"/>
              </a:spcBef>
            </a:pP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When</a:t>
            </a:r>
            <a:r>
              <a:rPr dirty="0" sz="5200" spc="-8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15" b="1">
                <a:solidFill>
                  <a:srgbClr val="0078D4"/>
                </a:solidFill>
                <a:latin typeface="Segoe UI Semibold"/>
                <a:cs typeface="Segoe UI Semibold"/>
              </a:rPr>
              <a:t>we  </a:t>
            </a:r>
            <a:r>
              <a:rPr dirty="0" sz="5200" spc="10" b="1">
                <a:solidFill>
                  <a:srgbClr val="0078D4"/>
                </a:solidFill>
                <a:latin typeface="Segoe UI Semibold"/>
                <a:cs typeface="Segoe UI Semibold"/>
              </a:rPr>
              <a:t>started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11700" marR="5080">
              <a:lnSpc>
                <a:spcPct val="100000"/>
              </a:lnSpc>
              <a:spcBef>
                <a:spcPts val="100"/>
              </a:spcBef>
            </a:pPr>
            <a:r>
              <a:rPr dirty="0" u="sng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</a:rPr>
              <a:t>Meet the </a:t>
            </a:r>
            <a:r>
              <a:rPr dirty="0" u="sng" spc="-5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</a:rPr>
              <a:t>people </a:t>
            </a:r>
            <a:r>
              <a:rPr dirty="0"/>
              <a:t>who </a:t>
            </a:r>
            <a:r>
              <a:rPr dirty="0" spc="-15"/>
              <a:t>are </a:t>
            </a:r>
            <a:r>
              <a:rPr dirty="0" spc="-5"/>
              <a:t>empowering </a:t>
            </a:r>
            <a:r>
              <a:rPr dirty="0"/>
              <a:t>others </a:t>
            </a:r>
            <a:r>
              <a:rPr dirty="0" spc="-10"/>
              <a:t>to </a:t>
            </a:r>
            <a:r>
              <a:rPr dirty="0" spc="-5"/>
              <a:t>achieve  more!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3200" y="1933955"/>
            <a:ext cx="62522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200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Meet the </a:t>
            </a:r>
            <a:r>
              <a:rPr dirty="0" u="sng" sz="2000" spc="-5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people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who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been inspired by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Microsoft’s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‘come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are,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what they</a:t>
            </a:r>
            <a:r>
              <a:rPr dirty="0" sz="2000" spc="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love!’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3200" y="3756660"/>
            <a:ext cx="5954395" cy="198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78D4"/>
                </a:solidFill>
                <a:latin typeface="Segoe UI"/>
                <a:cs typeface="Segoe UI"/>
              </a:rPr>
              <a:t>Recommended</a:t>
            </a:r>
            <a:r>
              <a:rPr dirty="0" sz="2000" spc="-10">
                <a:solidFill>
                  <a:srgbClr val="0078D4"/>
                </a:solidFill>
                <a:latin typeface="Segoe UI"/>
                <a:cs typeface="Segoe UI"/>
              </a:rPr>
              <a:t> Reading: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Hit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Refresh: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Quest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Rediscover Microsoft's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Soul  and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Imagine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Future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Everyone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Kindle  Edition</a:t>
            </a:r>
            <a:endParaRPr sz="2000">
              <a:latin typeface="Segoe UI"/>
              <a:cs typeface="Segoe UI"/>
            </a:endParaRPr>
          </a:p>
          <a:p>
            <a:pPr marL="12700" marR="946150">
              <a:lnSpc>
                <a:spcPts val="1900"/>
              </a:lnSpc>
              <a:spcBef>
                <a:spcPts val="2060"/>
              </a:spcBef>
            </a:pPr>
            <a:r>
              <a:rPr dirty="0" sz="1600" spc="-15" i="1">
                <a:solidFill>
                  <a:srgbClr val="FFFFFF"/>
                </a:solidFill>
                <a:latin typeface="Segoe UI"/>
                <a:cs typeface="Segoe UI"/>
              </a:rPr>
              <a:t>by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Satya Nadella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Greg Shaw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Jill </a:t>
            </a:r>
            <a:r>
              <a:rPr dirty="0" u="sng" sz="1600" spc="-2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Tracie </a:t>
            </a:r>
            <a:r>
              <a:rPr dirty="0" sz="1600" spc="-2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Nichols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Bill Gates</a:t>
            </a:r>
            <a:r>
              <a:rPr dirty="0" sz="1600" spc="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(Foreword)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262" y="2309118"/>
            <a:ext cx="2488183" cy="375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13393"/>
            <a:ext cx="6096000" cy="6839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0128" y="407733"/>
            <a:ext cx="2969846" cy="1234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4544" y="2178273"/>
            <a:ext cx="62879" cy="62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2942" y="2110680"/>
            <a:ext cx="1846287" cy="191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4544" y="2483073"/>
            <a:ext cx="62879" cy="62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7903" y="2415480"/>
            <a:ext cx="1844435" cy="247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3173" y="2524744"/>
            <a:ext cx="127000" cy="15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1185" y="2415480"/>
            <a:ext cx="2147434" cy="247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544" y="2787873"/>
            <a:ext cx="62879" cy="628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4632" y="2717552"/>
            <a:ext cx="3727556" cy="2505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958" y="3025080"/>
            <a:ext cx="2332657" cy="247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1744" y="3397473"/>
            <a:ext cx="62879" cy="628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71911" y="3329880"/>
            <a:ext cx="1967335" cy="247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744" y="3702273"/>
            <a:ext cx="62879" cy="628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0142" y="3644850"/>
            <a:ext cx="935765" cy="1808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1744" y="4007073"/>
            <a:ext cx="62879" cy="628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483" y="3939480"/>
            <a:ext cx="1961239" cy="2477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41272" y="1711674"/>
            <a:ext cx="3084286" cy="1725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1631" y="3421717"/>
            <a:ext cx="3055360" cy="3436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5559" y="487"/>
            <a:ext cx="3040401" cy="1710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29" y="5146311"/>
            <a:ext cx="3018287" cy="171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87"/>
            <a:ext cx="3063826" cy="343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9761" y="5107189"/>
            <a:ext cx="3043428" cy="1750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825" y="2893"/>
            <a:ext cx="3061733" cy="17095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2679" y="0"/>
            <a:ext cx="304932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3426837"/>
            <a:ext cx="6113189" cy="17189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21666" y="1711674"/>
            <a:ext cx="3020501" cy="17119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8326" y="2031491"/>
            <a:ext cx="3754754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739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We’ve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grown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start-up  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$110 billion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</a:t>
            </a:r>
            <a:endParaRPr sz="2000">
              <a:latin typeface="Segoe UI"/>
              <a:cs typeface="Segoe UI"/>
            </a:endParaRPr>
          </a:p>
          <a:p>
            <a:pPr algn="just" marL="355600" marR="5657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There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now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more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than  14,000 employees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120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countries</a:t>
            </a:r>
            <a:endParaRPr sz="2000">
              <a:latin typeface="Segoe UI"/>
              <a:cs typeface="Segoe U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started with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13 employees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1978</a:t>
            </a:r>
            <a:endParaRPr sz="2000">
              <a:latin typeface="Segoe UI"/>
              <a:cs typeface="Segoe UI"/>
            </a:endParaRPr>
          </a:p>
          <a:p>
            <a:pPr marL="355600" marR="7366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strength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has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always been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employees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238" y="0"/>
            <a:ext cx="610076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64032"/>
            <a:ext cx="2178901" cy="38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314579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A new</a:t>
            </a:r>
            <a:r>
              <a:rPr dirty="0" sz="5200" spc="-10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day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126" y="2031491"/>
            <a:ext cx="377761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marR="939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10">
                <a:solidFill>
                  <a:srgbClr val="FFFFFF"/>
                </a:solidFill>
                <a:latin typeface="Segoe UI"/>
                <a:cs typeface="Segoe UI"/>
              </a:rPr>
              <a:t>February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2014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dirty="0" baseline="25641" sz="1950" spc="-15">
                <a:solidFill>
                  <a:srgbClr val="FFFFFF"/>
                </a:solidFill>
                <a:latin typeface="Segoe UI"/>
                <a:cs typeface="Segoe UI"/>
              </a:rPr>
              <a:t>rd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CEO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40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years –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Satya</a:t>
            </a:r>
            <a:r>
              <a:rPr dirty="0" sz="2000" spc="-3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Nadella</a:t>
            </a:r>
            <a:endParaRPr sz="2000">
              <a:latin typeface="Segoe UI"/>
              <a:cs typeface="Segoe UI"/>
            </a:endParaRPr>
          </a:p>
          <a:p>
            <a:pPr marL="431800" marR="902969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good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solid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</a:t>
            </a:r>
            <a:endParaRPr sz="2000">
              <a:latin typeface="Segoe UI"/>
              <a:cs typeface="Segoe UI"/>
            </a:endParaRPr>
          </a:p>
          <a:p>
            <a:pPr marL="431800" marR="103695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However,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had a  perspective</a:t>
            </a:r>
            <a:r>
              <a:rPr dirty="0" sz="20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problem</a:t>
            </a:r>
            <a:endParaRPr sz="2000">
              <a:latin typeface="Segoe UI"/>
              <a:cs typeface="Segoe UI"/>
            </a:endParaRPr>
          </a:p>
          <a:p>
            <a:pPr marL="4318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middle</a:t>
            </a:r>
            <a:r>
              <a:rPr dirty="0" sz="2000" spc="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aged</a:t>
            </a:r>
            <a:endParaRPr sz="2000">
              <a:latin typeface="Segoe UI"/>
              <a:cs typeface="Segoe UI"/>
            </a:endParaRPr>
          </a:p>
          <a:p>
            <a:pPr marL="431800" marR="1524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world was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changing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fast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needed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keep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up</a:t>
            </a:r>
            <a:endParaRPr sz="2000">
              <a:latin typeface="Segoe UI"/>
              <a:cs typeface="Segoe UI"/>
            </a:endParaRPr>
          </a:p>
          <a:p>
            <a:pPr marL="431800" marR="56070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Satya said ‘we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needed</a:t>
            </a:r>
            <a:r>
              <a:rPr dirty="0" sz="2000" spc="-8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rediscover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soul’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326" y="2688843"/>
            <a:ext cx="362077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Empower </a:t>
            </a:r>
            <a:r>
              <a:rPr dirty="0" sz="2800" spc="15">
                <a:solidFill>
                  <a:srgbClr val="1A1A1A"/>
                </a:solidFill>
                <a:latin typeface="Segoe UI"/>
                <a:cs typeface="Segoe UI"/>
              </a:rPr>
              <a:t>every</a:t>
            </a:r>
            <a:r>
              <a:rPr dirty="0" sz="28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800">
                <a:solidFill>
                  <a:srgbClr val="1A1A1A"/>
                </a:solidFill>
                <a:latin typeface="Segoe UI"/>
                <a:cs typeface="Segoe UI"/>
              </a:rPr>
              <a:t>person  and </a:t>
            </a:r>
            <a:r>
              <a:rPr dirty="0" sz="2800" spc="15">
                <a:solidFill>
                  <a:srgbClr val="1A1A1A"/>
                </a:solidFill>
                <a:latin typeface="Segoe UI"/>
                <a:cs typeface="Segoe UI"/>
              </a:rPr>
              <a:t>every</a:t>
            </a:r>
            <a:r>
              <a:rPr dirty="0" sz="28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1A1A1A"/>
                </a:solidFill>
                <a:latin typeface="Segoe UI"/>
                <a:cs typeface="Segoe UI"/>
              </a:rPr>
              <a:t>organization  </a:t>
            </a: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on </a:t>
            </a:r>
            <a:r>
              <a:rPr dirty="0" sz="2800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planet </a:t>
            </a:r>
            <a:r>
              <a:rPr dirty="0" sz="2800" spc="-10">
                <a:solidFill>
                  <a:srgbClr val="1A1A1A"/>
                </a:solidFill>
                <a:latin typeface="Segoe UI"/>
                <a:cs typeface="Segoe UI"/>
              </a:rPr>
              <a:t>to  achieve</a:t>
            </a:r>
            <a:r>
              <a:rPr dirty="0" sz="2800" spc="-15">
                <a:solidFill>
                  <a:srgbClr val="1A1A1A"/>
                </a:solidFill>
                <a:latin typeface="Segoe UI"/>
                <a:cs typeface="Segoe UI"/>
              </a:rPr>
              <a:t> more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5632" y="299740"/>
            <a:ext cx="2978321" cy="2978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23383" y="299740"/>
            <a:ext cx="2978321" cy="2978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55632" y="3576828"/>
            <a:ext cx="2978321" cy="2978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23383" y="3576828"/>
            <a:ext cx="2978321" cy="2978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8792" y="350340"/>
            <a:ext cx="3960911" cy="2004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609" y="593823"/>
            <a:ext cx="4093975" cy="198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068" y="881558"/>
            <a:ext cx="1234717" cy="151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8792" y="5501018"/>
            <a:ext cx="3720199" cy="198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4405" y="5742318"/>
            <a:ext cx="427434" cy="152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5438" y="5829730"/>
            <a:ext cx="101600" cy="127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1531" y="5742318"/>
            <a:ext cx="2212553" cy="198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 rot="21540000">
            <a:off x="560910" y="1928902"/>
            <a:ext cx="3889668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75" b="1">
                <a:solidFill>
                  <a:srgbClr val="0078D4"/>
                </a:solidFill>
                <a:latin typeface="Segoe UI Semibold"/>
                <a:cs typeface="Segoe UI Semibold"/>
              </a:rPr>
              <a:t>Microsoft’s</a:t>
            </a:r>
            <a:r>
              <a:rPr dirty="0" sz="3600" spc="-16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3600" spc="-45" b="1">
                <a:solidFill>
                  <a:srgbClr val="0078D4"/>
                </a:solidFill>
                <a:latin typeface="Segoe UI Semibold"/>
                <a:cs typeface="Segoe UI Semibold"/>
              </a:rPr>
              <a:t>mission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878" y="3062732"/>
            <a:ext cx="4807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solidFill>
                  <a:srgbClr val="1A1A1A"/>
                </a:solidFill>
                <a:latin typeface="Segoe UI Semibold"/>
                <a:cs typeface="Segoe UI Semibold"/>
              </a:rPr>
              <a:t>“Culture </a:t>
            </a:r>
            <a:r>
              <a:rPr dirty="0" sz="2400" spc="-40" b="1">
                <a:solidFill>
                  <a:srgbClr val="1A1A1A"/>
                </a:solidFill>
                <a:latin typeface="Segoe UI Semibold"/>
                <a:cs typeface="Segoe UI Semibold"/>
              </a:rPr>
              <a:t>eats </a:t>
            </a:r>
            <a:r>
              <a:rPr dirty="0" sz="2400" spc="-50" b="1">
                <a:solidFill>
                  <a:srgbClr val="1A1A1A"/>
                </a:solidFill>
                <a:latin typeface="Segoe UI Semibold"/>
                <a:cs typeface="Segoe UI Semibold"/>
              </a:rPr>
              <a:t>strategy </a:t>
            </a:r>
            <a:r>
              <a:rPr dirty="0" sz="2400" spc="-35" b="1">
                <a:solidFill>
                  <a:srgbClr val="1A1A1A"/>
                </a:solidFill>
                <a:latin typeface="Segoe UI Semibold"/>
                <a:cs typeface="Segoe UI Semibold"/>
              </a:rPr>
              <a:t>for</a:t>
            </a:r>
            <a:r>
              <a:rPr dirty="0" sz="2400" spc="-270" b="1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dirty="0" sz="2400" spc="-75" b="1">
                <a:solidFill>
                  <a:srgbClr val="1A1A1A"/>
                </a:solidFill>
                <a:latin typeface="Segoe UI Semibold"/>
                <a:cs typeface="Segoe UI Semibold"/>
              </a:rPr>
              <a:t>breakfast.”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1302" y="0"/>
            <a:ext cx="6100696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80080" y="3678428"/>
            <a:ext cx="156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1A1A"/>
                </a:solidFill>
                <a:latin typeface="Segoe UI"/>
                <a:cs typeface="Segoe UI"/>
              </a:rPr>
              <a:t>– </a:t>
            </a:r>
            <a:r>
              <a:rPr dirty="0" sz="1800" spc="-20">
                <a:solidFill>
                  <a:srgbClr val="1A1A1A"/>
                </a:solidFill>
                <a:latin typeface="Segoe UI"/>
                <a:cs typeface="Segoe UI"/>
              </a:rPr>
              <a:t>Peter</a:t>
            </a:r>
            <a:r>
              <a:rPr dirty="0" sz="18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1A1A1A"/>
                </a:solidFill>
                <a:latin typeface="Segoe UI"/>
                <a:cs typeface="Segoe UI"/>
              </a:rPr>
              <a:t>Drucker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832" y="1"/>
            <a:ext cx="6098167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438" y="4340860"/>
            <a:ext cx="4163060" cy="197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The concept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that there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will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freeze and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forget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not what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will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work.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We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have anchored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growth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mindset,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learning  living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culture.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If we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take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posture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that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every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day we will be better than 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previous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day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–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that is 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aspire to.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This comes  with healthy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amounts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curiosity and humility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to ensure we’re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always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learning.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7852" y="3235603"/>
            <a:ext cx="1722334" cy="193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1882" y="382524"/>
            <a:ext cx="4839970" cy="2810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32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solidFill>
                  <a:srgbClr val="0078D4"/>
                </a:solidFill>
                <a:latin typeface="Segoe UI Semibold"/>
                <a:cs typeface="Segoe UI Semibold"/>
              </a:rPr>
              <a:t>“The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last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thing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I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wanted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was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for  employees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think </a:t>
            </a:r>
            <a:r>
              <a:rPr dirty="0" sz="2600" spc="-25" b="1">
                <a:solidFill>
                  <a:srgbClr val="0078D4"/>
                </a:solidFill>
                <a:latin typeface="Segoe UI Semibold"/>
                <a:cs typeface="Segoe UI Semibold"/>
              </a:rPr>
              <a:t>of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as  </a:t>
            </a:r>
            <a:r>
              <a:rPr dirty="0" sz="2600" spc="-25" b="1">
                <a:solidFill>
                  <a:srgbClr val="0078D4"/>
                </a:solidFill>
                <a:latin typeface="Segoe UI Semibold"/>
                <a:cs typeface="Segoe UI Semibold"/>
              </a:rPr>
              <a:t>“Satya’s </a:t>
            </a:r>
            <a:r>
              <a:rPr dirty="0" sz="2600" spc="-40" b="1">
                <a:solidFill>
                  <a:srgbClr val="0078D4"/>
                </a:solidFill>
                <a:latin typeface="Segoe UI Semibold"/>
                <a:cs typeface="Segoe UI Semibold"/>
              </a:rPr>
              <a:t>thing.”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I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wanted them 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see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it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as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their thing. The </a:t>
            </a:r>
            <a:r>
              <a:rPr dirty="0" sz="2600" spc="-15" b="1">
                <a:solidFill>
                  <a:srgbClr val="0078D4"/>
                </a:solidFill>
                <a:latin typeface="Segoe UI Semibold"/>
                <a:cs typeface="Segoe UI Semibold"/>
              </a:rPr>
              <a:t>key 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the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change was  individual</a:t>
            </a:r>
            <a:r>
              <a:rPr dirty="0" sz="2600" spc="-2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empowerment.</a:t>
            </a:r>
            <a:endParaRPr sz="2600">
              <a:latin typeface="Segoe UI Semibold"/>
              <a:cs typeface="Segoe UI Semibold"/>
            </a:endParaRPr>
          </a:p>
          <a:p>
            <a:pPr algn="r" marR="5080">
              <a:lnSpc>
                <a:spcPct val="100000"/>
              </a:lnSpc>
              <a:spcBef>
                <a:spcPts val="1285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-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Satya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Nadella,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2020-07-11T06:25:56Z</dcterms:created>
  <dcterms:modified xsi:type="dcterms:W3CDTF">2020-07-11T06:25:56Z</dcterms:modified>
</cp:coreProperties>
</file>